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7" d="100"/>
          <a:sy n="87" d="100"/>
        </p:scale>
        <p:origin x="24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867D1-59BF-4EE7-B65C-47FCC768782C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915ABB-BE30-47E7-89F1-C671B94392D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240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84AD9-1FBB-4E08-84B5-2F71B5B2E2C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4391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84AD9-1FBB-4E08-84B5-2F71B5B2E2CE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34012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84AD9-1FBB-4E08-84B5-2F71B5B2E2CE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8181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84AD9-1FBB-4E08-84B5-2F71B5B2E2C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86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223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486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129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4774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8965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2640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8348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8566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4824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016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0122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C47ED-12C4-4BD9-AB39-34E7D9C4A179}" type="datetimeFigureOut">
              <a:rPr lang="pl-PL" smtClean="0"/>
              <a:t>2016-08-29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62441-9A89-4268-A6CB-1F589DC09E6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475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300" y="6152627"/>
            <a:ext cx="967324" cy="66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3" y="6308597"/>
            <a:ext cx="792485" cy="34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Łącznik prostoliniowy 8"/>
          <p:cNvCxnSpPr/>
          <p:nvPr/>
        </p:nvCxnSpPr>
        <p:spPr>
          <a:xfrm>
            <a:off x="2567608" y="6037297"/>
            <a:ext cx="374441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6168008" y="6015539"/>
            <a:ext cx="331236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1744301" y="188640"/>
            <a:ext cx="865031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/>
              <a:t>Przyczyny ognisk ASF w Polsce wg. częstotliwości</a:t>
            </a:r>
          </a:p>
          <a:p>
            <a:pPr algn="ctr"/>
            <a:r>
              <a:rPr lang="pl-PL" sz="2400" dirty="0"/>
              <a:t>(PRAWIE ZAWSZE CZYNNIK LUDZKI)</a:t>
            </a:r>
          </a:p>
          <a:p>
            <a:endParaRPr lang="pl-PL" sz="2400" dirty="0"/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sz="2400" dirty="0"/>
              <a:t>nielegalny handel chorymi świniami (ogniska: 7-13)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pl-PL" sz="2400" dirty="0"/>
              <a:t>wprowadzenie do gospodarstwa tkanek (tusz) dzików lub świn zanieczyszczonych ASFV </a:t>
            </a:r>
            <a:br>
              <a:rPr lang="pl-PL" sz="2400" dirty="0"/>
            </a:br>
            <a:r>
              <a:rPr lang="pl-PL" sz="2400" dirty="0"/>
              <a:t>(masarze – właścicielami chlewni),</a:t>
            </a: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pl-PL" sz="2400" dirty="0"/>
              <a:t>zanieczyszczona ASFV słoma, zielonka,</a:t>
            </a: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pl-PL" sz="2400" dirty="0"/>
              <a:t>bezpośredni kontakt między ludźmi i sprzętem z gospodarstw zanieczyszczonych wirusem.</a:t>
            </a:r>
          </a:p>
          <a:p>
            <a:pPr marL="457200" indent="-457200">
              <a:lnSpc>
                <a:spcPct val="150000"/>
              </a:lnSpc>
              <a:buAutoNum type="arabicPeriod" startAt="3"/>
            </a:pPr>
            <a:r>
              <a:rPr lang="pl-PL" sz="2400" dirty="0"/>
              <a:t>bezpośredni kontakt świń z dzikami lub ich odchodami.</a:t>
            </a:r>
            <a:r>
              <a:rPr lang="pl-PL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424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300" y="6152627"/>
            <a:ext cx="967324" cy="66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3" y="6308597"/>
            <a:ext cx="792485" cy="34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Łącznik prostoliniowy 8"/>
          <p:cNvCxnSpPr/>
          <p:nvPr/>
        </p:nvCxnSpPr>
        <p:spPr>
          <a:xfrm>
            <a:off x="2567608" y="6037297"/>
            <a:ext cx="374441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6168008" y="6015539"/>
            <a:ext cx="331236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1631505" y="-27384"/>
            <a:ext cx="9220861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Kroki zmierzające do ograniczenia szerzenia się ASF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1. Bezwzględny zakaz produkcji w chlewniach nieprzestrzegających </a:t>
            </a:r>
            <a:br>
              <a:rPr lang="pl-PL" sz="2400" dirty="0"/>
            </a:br>
            <a:r>
              <a:rPr lang="pl-PL" sz="2400" dirty="0"/>
              <a:t>     zasad </a:t>
            </a:r>
            <a:r>
              <a:rPr lang="pl-PL" sz="2400" dirty="0" err="1"/>
              <a:t>bioasekuracji</a:t>
            </a:r>
            <a:r>
              <a:rPr lang="pl-PL" sz="2400" dirty="0"/>
              <a:t>,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2. Sprawdzenie stopnia </a:t>
            </a:r>
            <a:r>
              <a:rPr lang="pl-PL" sz="2400" dirty="0" err="1"/>
              <a:t>bioasekuracji</a:t>
            </a:r>
            <a:r>
              <a:rPr lang="pl-PL" sz="2400" dirty="0"/>
              <a:t> oraz stanu liczebności i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identyfikacji,    w każdej chlewni przez lek. wet.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3. Bezwzględny obwiązek ogrodzenia wszystkich obiektów 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    utrzymujących świnie (dotychczasowe regulacje tego nie przewidują)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4. Bezwzględny obowiązek rejestracji wszystkich świń do 30 dnia życia,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5. Obowiązek wprowadzenia świadectw zdrowia w strefach I, II, III,</a:t>
            </a:r>
          </a:p>
          <a:p>
            <a:pPr>
              <a:lnSpc>
                <a:spcPct val="150000"/>
              </a:lnSpc>
            </a:pPr>
            <a:r>
              <a:rPr lang="pl-PL" sz="2400" dirty="0"/>
              <a:t>6. Likwidacja wszystkich chlewni posiadających mniej niż 5 świń </a:t>
            </a:r>
            <a:br>
              <a:rPr lang="pl-PL" sz="2400" dirty="0"/>
            </a:br>
            <a:r>
              <a:rPr lang="pl-PL" sz="2400" dirty="0"/>
              <a:t>     w strefie zapowietrzonej 9 (3 km od ogniska ASF), </a:t>
            </a:r>
          </a:p>
        </p:txBody>
      </p:sp>
    </p:spTree>
    <p:extLst>
      <p:ext uri="{BB962C8B-B14F-4D97-AF65-F5344CB8AC3E}">
        <p14:creationId xmlns:p14="http://schemas.microsoft.com/office/powerpoint/2010/main" val="1004164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300" y="6152627"/>
            <a:ext cx="967324" cy="66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3" y="6308597"/>
            <a:ext cx="792485" cy="34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Łącznik prostoliniowy 8"/>
          <p:cNvCxnSpPr/>
          <p:nvPr/>
        </p:nvCxnSpPr>
        <p:spPr>
          <a:xfrm>
            <a:off x="2567608" y="6037297"/>
            <a:ext cx="374441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6168008" y="6015539"/>
            <a:ext cx="331236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1631504" y="44625"/>
            <a:ext cx="856895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Kroki zmierzające do ograniczenia szerzenia się ASF</a:t>
            </a:r>
          </a:p>
          <a:p>
            <a:pPr algn="ctr"/>
            <a:endParaRPr lang="pl-PL" sz="2400" dirty="0"/>
          </a:p>
          <a:p>
            <a:r>
              <a:rPr lang="pl-PL" sz="2400" dirty="0"/>
              <a:t>7. </a:t>
            </a:r>
            <a:r>
              <a:rPr lang="pl-PL" sz="2400" b="1" dirty="0"/>
              <a:t>optymalnie</a:t>
            </a:r>
            <a:r>
              <a:rPr lang="pl-PL" sz="2400" dirty="0"/>
              <a:t> - likwidacja (w strefach I, II, III)  wszystkich chlewni </a:t>
            </a:r>
            <a:br>
              <a:rPr lang="pl-PL" sz="2400" dirty="0"/>
            </a:br>
            <a:r>
              <a:rPr lang="pl-PL" sz="2400" dirty="0"/>
              <a:t>     liczących mniej niż 5 świń  w promieniu 3 km wokół ferm  </a:t>
            </a:r>
            <a:br>
              <a:rPr lang="pl-PL" sz="2400" dirty="0"/>
            </a:br>
            <a:r>
              <a:rPr lang="pl-PL" sz="2400" dirty="0"/>
              <a:t>     posiadających więcej niż 1000 świń,</a:t>
            </a:r>
          </a:p>
          <a:p>
            <a:endParaRPr lang="pl-PL" sz="2400" dirty="0"/>
          </a:p>
          <a:p>
            <a:r>
              <a:rPr lang="pl-PL" sz="2400" dirty="0"/>
              <a:t>8. jak najszybsze ograniczenie gęstości populacji dzików do</a:t>
            </a:r>
          </a:p>
          <a:p>
            <a:r>
              <a:rPr lang="pl-PL" sz="2400" dirty="0"/>
              <a:t>     poziomu poniżej 0,5/km kwadratowy,</a:t>
            </a:r>
          </a:p>
          <a:p>
            <a:endParaRPr lang="pl-PL" sz="2400" dirty="0"/>
          </a:p>
          <a:p>
            <a:r>
              <a:rPr lang="pl-PL" sz="2400" dirty="0"/>
              <a:t>9. jak najszybsze wprowadzenie wynagrodzenia za znalezienie</a:t>
            </a:r>
          </a:p>
          <a:p>
            <a:r>
              <a:rPr lang="pl-PL" sz="2400" dirty="0"/>
              <a:t>     i zgłoszenie padłego dzika do inspekcji weterynaryjnej …</a:t>
            </a:r>
          </a:p>
          <a:p>
            <a:endParaRPr lang="pl-PL" sz="2400" dirty="0"/>
          </a:p>
          <a:p>
            <a:r>
              <a:rPr lang="pl-PL" sz="2400" dirty="0"/>
              <a:t>10. wykorzystywanie mediów do upowszechniania wiedzy </a:t>
            </a:r>
            <a:br>
              <a:rPr lang="pl-PL" sz="2400" dirty="0"/>
            </a:br>
            <a:r>
              <a:rPr lang="pl-PL" sz="2400" dirty="0"/>
              <a:t>       i zagrożenia ASF; scenariusz przygotuje m. in. </a:t>
            </a:r>
            <a:r>
              <a:rPr lang="pl-PL" sz="2400" dirty="0" err="1"/>
              <a:t>PIWet</a:t>
            </a:r>
            <a:r>
              <a:rPr lang="pl-PL" sz="2400" dirty="0"/>
              <a:t>.</a:t>
            </a:r>
          </a:p>
          <a:p>
            <a:r>
              <a:rPr lang="pl-PL" sz="2400" dirty="0"/>
              <a:t> 11. wdrożenie na szczeblu Komisji Wet. EU działań </a:t>
            </a:r>
          </a:p>
          <a:p>
            <a:r>
              <a:rPr lang="pl-PL" sz="2400" dirty="0"/>
              <a:t>        zmierzających do </a:t>
            </a:r>
            <a:r>
              <a:rPr lang="pl-PL" sz="2400" dirty="0" err="1"/>
              <a:t>kompartmentalizacji</a:t>
            </a:r>
            <a:r>
              <a:rPr lang="pl-PL" sz="2400" dirty="0"/>
              <a:t> w zakresie ASF.</a:t>
            </a:r>
          </a:p>
          <a:p>
            <a:endParaRPr lang="pl-PL" sz="2400" dirty="0"/>
          </a:p>
          <a:p>
            <a:r>
              <a:rPr lang="pl-PL" sz="2400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43286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300" y="6152627"/>
            <a:ext cx="967324" cy="66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3" y="6308597"/>
            <a:ext cx="792485" cy="34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Łącznik prostoliniowy 8"/>
          <p:cNvCxnSpPr/>
          <p:nvPr/>
        </p:nvCxnSpPr>
        <p:spPr>
          <a:xfrm>
            <a:off x="2567608" y="6037297"/>
            <a:ext cx="374441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6168008" y="6015539"/>
            <a:ext cx="331236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1775520" y="404665"/>
            <a:ext cx="864135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/>
              <a:t>Kroki zmierzające do ograniczenia szerzenia się ASF</a:t>
            </a:r>
          </a:p>
          <a:p>
            <a:pPr algn="ctr"/>
            <a:endParaRPr lang="pl-PL" sz="2400" dirty="0"/>
          </a:p>
          <a:p>
            <a:r>
              <a:rPr lang="pl-PL" sz="2400" dirty="0"/>
              <a:t>12. doprowadzenie do sprawności i wykorzystywania w strefach</a:t>
            </a:r>
          </a:p>
          <a:p>
            <a:r>
              <a:rPr lang="pl-PL" sz="2400" dirty="0"/>
              <a:t>       III </a:t>
            </a:r>
            <a:r>
              <a:rPr lang="pl-PL" sz="2400" dirty="0" err="1"/>
              <a:t>mobilych</a:t>
            </a:r>
            <a:r>
              <a:rPr lang="pl-PL" sz="2400" dirty="0"/>
              <a:t> ubojni, które po zakupie ( z wykorzystaniem  </a:t>
            </a:r>
          </a:p>
          <a:p>
            <a:r>
              <a:rPr lang="pl-PL" sz="2400" dirty="0"/>
              <a:t>       środków z budżetu) nigdy dotychczas nie zostały użyte); </a:t>
            </a:r>
          </a:p>
          <a:p>
            <a:r>
              <a:rPr lang="pl-PL" sz="2400" dirty="0"/>
              <a:t>       lub „zmuszenie” małych rzeźni do współpracy w czasie </a:t>
            </a:r>
          </a:p>
          <a:p>
            <a:r>
              <a:rPr lang="pl-PL" sz="2400" dirty="0"/>
              <a:t>       likwidacji małych gospodarstw ( ubój a nie zabijanie i </a:t>
            </a:r>
          </a:p>
          <a:p>
            <a:r>
              <a:rPr lang="pl-PL" sz="2400" dirty="0"/>
              <a:t>       utylizacja zdrowych świń)</a:t>
            </a:r>
          </a:p>
          <a:p>
            <a:endParaRPr lang="pl-PL" sz="2400" dirty="0"/>
          </a:p>
          <a:p>
            <a:r>
              <a:rPr lang="pl-PL" sz="2400" dirty="0"/>
              <a:t>13. jak najszybsze utworzenie grzebowisk -  optymalnie </a:t>
            </a:r>
            <a:br>
              <a:rPr lang="pl-PL" sz="2400" dirty="0"/>
            </a:br>
            <a:r>
              <a:rPr lang="pl-PL" sz="2400" dirty="0"/>
              <a:t>      w każdym powiecie</a:t>
            </a:r>
          </a:p>
          <a:p>
            <a:endParaRPr lang="pl-PL" sz="2400" dirty="0"/>
          </a:p>
          <a:p>
            <a:r>
              <a:rPr lang="pl-PL" sz="2400" dirty="0"/>
              <a:t>14. przygotowanie planu postępowania na wypadek </a:t>
            </a:r>
            <a:br>
              <a:rPr lang="pl-PL" sz="2400" dirty="0"/>
            </a:br>
            <a:r>
              <a:rPr lang="pl-PL" sz="2400" dirty="0"/>
              <a:t>       stwierdzenia ASF w fermie wielkotowarowej </a:t>
            </a:r>
            <a:br>
              <a:rPr lang="pl-PL" sz="2400" dirty="0"/>
            </a:br>
            <a:r>
              <a:rPr lang="pl-PL" sz="2400" dirty="0"/>
              <a:t>       (powyżej 5 tyś świń)</a:t>
            </a:r>
          </a:p>
          <a:p>
            <a:endParaRPr lang="pl-PL" sz="2400" dirty="0"/>
          </a:p>
          <a:p>
            <a:endParaRPr lang="pl-PL" sz="1200" dirty="0"/>
          </a:p>
          <a:p>
            <a:endParaRPr lang="pl-PL" sz="2400" dirty="0"/>
          </a:p>
          <a:p>
            <a:r>
              <a:rPr lang="pl-PL" sz="2400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11073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0889" y="2286000"/>
            <a:ext cx="9686239" cy="1143000"/>
          </a:xfrm>
        </p:spPr>
        <p:txBody>
          <a:bodyPr>
            <a:normAutofit fontScale="90000"/>
          </a:bodyPr>
          <a:lstStyle/>
          <a:p>
            <a:pPr algn="l">
              <a:lnSpc>
                <a:spcPct val="200000"/>
              </a:lnSpc>
            </a:pPr>
            <a:r>
              <a:rPr lang="pl-PL" sz="2400" dirty="0"/>
              <a:t> </a:t>
            </a:r>
            <a:br>
              <a:rPr lang="pl-PL" sz="2400" dirty="0"/>
            </a:br>
            <a:r>
              <a:rPr lang="pl-PL" sz="2400" dirty="0"/>
              <a:t>15. wdrożenie skutecznych mechanizmów identyfikujących handlarzy, </a:t>
            </a:r>
            <a:br>
              <a:rPr lang="pl-PL" sz="2400" dirty="0"/>
            </a:br>
            <a:r>
              <a:rPr lang="pl-PL" sz="2400" dirty="0"/>
              <a:t>       którzy są znani w swoich społecznościach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16. bezwzględny zakaz handlu obwoźnego trzodą chlewną oraz </a:t>
            </a:r>
            <a:br>
              <a:rPr lang="pl-PL" sz="2400" dirty="0"/>
            </a:br>
            <a:r>
              <a:rPr lang="pl-PL" sz="2400" dirty="0"/>
              <a:t>       kategoryczne karanie wszystkich tych, którzy handlują </a:t>
            </a:r>
            <a:br>
              <a:rPr lang="pl-PL" sz="2400" dirty="0"/>
            </a:br>
            <a:r>
              <a:rPr lang="pl-PL" sz="2400" dirty="0"/>
              <a:t>       nieoznakowanymi świniami.</a:t>
            </a:r>
            <a:br>
              <a:rPr lang="pl-PL" sz="2400" dirty="0"/>
            </a:br>
            <a:r>
              <a:rPr lang="pl-PL" sz="2400" dirty="0"/>
              <a:t>17. bezwzględna realizacja przyjętych założeń w strefie WAMTA</a:t>
            </a:r>
            <a:br>
              <a:rPr lang="pl-PL" sz="2400" dirty="0"/>
            </a:br>
            <a:r>
              <a:rPr lang="pl-PL" sz="2400" dirty="0"/>
              <a:t>18. świadomość, świadomość, świadomość …..</a:t>
            </a:r>
            <a:br>
              <a:rPr lang="pl-PL" sz="2400" dirty="0"/>
            </a:br>
            <a:br>
              <a:rPr lang="pl-PL" sz="2400" dirty="0"/>
            </a:br>
            <a:endParaRPr lang="pl-PL" sz="24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August 29, 2016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300" y="6152627"/>
            <a:ext cx="967324" cy="66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3" y="6308597"/>
            <a:ext cx="792485" cy="34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917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903" y="6152627"/>
            <a:ext cx="967324" cy="66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3996" y="6308597"/>
            <a:ext cx="792485" cy="340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Łącznik prostoliniowy 8"/>
          <p:cNvCxnSpPr/>
          <p:nvPr/>
        </p:nvCxnSpPr>
        <p:spPr>
          <a:xfrm>
            <a:off x="2567608" y="6037297"/>
            <a:ext cx="3744416" cy="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6168008" y="6015539"/>
            <a:ext cx="3312368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 tekstowe 2"/>
          <p:cNvSpPr txBox="1"/>
          <p:nvPr/>
        </p:nvSpPr>
        <p:spPr>
          <a:xfrm>
            <a:off x="1744301" y="510928"/>
            <a:ext cx="873577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600" dirty="0"/>
          </a:p>
          <a:p>
            <a:r>
              <a:rPr lang="pl-PL" sz="3600" dirty="0"/>
              <a:t>Niezwykle ważne jest posiadanie planu gotowości w zakresie dokonania przeglądu </a:t>
            </a:r>
            <a:br>
              <a:rPr lang="pl-PL" sz="3600" dirty="0"/>
            </a:br>
            <a:r>
              <a:rPr lang="pl-PL" sz="3600" dirty="0"/>
              <a:t>i pobrania próbek do badań ze stad w obszarze zapowietrzonym i zagrożonym. </a:t>
            </a:r>
          </a:p>
          <a:p>
            <a:endParaRPr lang="pl-PL" sz="3600" dirty="0"/>
          </a:p>
          <a:p>
            <a:r>
              <a:rPr lang="pl-PL" sz="3600" dirty="0"/>
              <a:t>Próbki ze wszystkich stad powinny być pobrane w ciągu 7 dni od stwierdzenia ogniska!!!... </a:t>
            </a:r>
          </a:p>
        </p:txBody>
      </p:sp>
    </p:spTree>
    <p:extLst>
      <p:ext uri="{BB962C8B-B14F-4D97-AF65-F5344CB8AC3E}">
        <p14:creationId xmlns:p14="http://schemas.microsoft.com/office/powerpoint/2010/main" val="266037767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162</Words>
  <Application>Microsoft Office PowerPoint</Application>
  <PresentationFormat>Panoramiczny</PresentationFormat>
  <Paragraphs>59</Paragraphs>
  <Slides>6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  15. wdrożenie skutecznych mechanizmów identyfikujących handlarzy,         którzy są znani w swoich społecznościach  16. bezwzględny zakaz handlu obwoźnego trzodą chlewną oraz         kategoryczne karanie wszystkich tych, którzy handlują         nieoznakowanymi świniami. 17. bezwzględna realizacja przyjętych założeń w strefie WAMTA 18. świadomość, świadomość, świadomość …..  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Zygmunt.Pejsak</dc:creator>
  <cp:lastModifiedBy>ZO PZŁ RZESZÓW</cp:lastModifiedBy>
  <cp:revision>3</cp:revision>
  <dcterms:created xsi:type="dcterms:W3CDTF">2016-08-23T05:35:33Z</dcterms:created>
  <dcterms:modified xsi:type="dcterms:W3CDTF">2016-08-29T09:06:44Z</dcterms:modified>
</cp:coreProperties>
</file>